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68" r:id="rId12"/>
    <p:sldId id="265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>
        <p:scale>
          <a:sx n="113" d="100"/>
          <a:sy n="113" d="100"/>
        </p:scale>
        <p:origin x="52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22498C-9752-524A-A6DB-8470C00BE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3C7F25-9847-664E-AD46-FF25B54B6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C8EEC-3FA2-414D-8916-CCE9CA40D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2FAB25-04EE-5941-84D7-4E0EDBD7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DA9996-49FA-A842-A625-7BE0BEC4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466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EBA15-0A9E-AD4A-98BA-106CC90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DC7772-B0B6-2B48-9232-193ECC0AA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73D8F8-0DC2-CB4A-A29A-ADDE6A47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4DD875-6F36-3A4A-B876-802CC7B8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A8DD11-DC93-6E43-834B-4BBD1BEA6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155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A0F5E26-8341-5A41-B125-277BE214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2BDDD2-FFE5-D743-9147-A3199BC8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766600-636A-7B4C-95C7-54545432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062677-03CB-864F-914E-206562FD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8B7BBC-EBB7-E74D-A62A-EB3D4CB1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009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01A48A-6789-5E4A-8DFA-B2EAD797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197603-8173-994E-88D2-02291D16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D409BD-A2D1-BC48-AB9D-F17C88C1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3D260D-ABB6-0447-AD1D-152A3D8B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B649F1-77C4-3B48-9B27-9DEFFC70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695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F8449-3643-7744-BBDD-7047B5DD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18338B-71A4-2346-8831-6CCD10323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09242B-676C-0544-8EE0-53CC03C3C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71EE73-22BE-1B46-A3A2-1AD9F62D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2B996C-F0D7-5F44-A5EB-ED0C9D1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423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40FCB-31FB-1D45-8EF0-2E0C5D9F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0F430-9EE0-D44B-947E-0C64940D9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5AF325-7E22-884A-A28F-E6BE6C554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0BB178-6558-CF46-AEC6-3BA88BDA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5D9E64-00F6-0642-91D6-A0517821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5E1768-8B5D-C94B-AD12-E321EC04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07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1704E-7B32-C542-BAF6-32CBE811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1BC6A3-4E1C-B74D-8BF7-BB276EB3D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D32597-A9B6-7046-88FF-80C9C6A4F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071A505-95DA-F343-BE9F-E9E8E0601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52368E9-FC6D-B142-A511-2EA272946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2475A81-B215-5B4C-B7E0-C5721BD9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384F29-86F9-E043-9239-A58F2499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B8E96D1-7F29-CB44-AC4F-251D2CE6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205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1F0A9-83C9-BA45-A042-9615CAB8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E18DE6-6473-1F4F-9422-6FE45E2E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66D32A-37C4-A741-BD38-9E5D6167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80A608-A544-6E4B-A32A-E2463987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125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8889CCC-E296-F54A-B025-38C9A9442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A51E29-0DC1-2D47-8302-D5522545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9CB8E-E26E-1249-8A27-5196397A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236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EC1E5-C359-644A-93E9-9AE9C7632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A9EC2-C5FA-644C-A818-E299CBD0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F29AAD-816B-B840-A326-5CF04B00C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78E8402-C8F8-FD42-AB22-124D3E64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9E5A76-C536-4A4F-AE3C-943E57CC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91EDD1-F353-5548-BFAA-CCA53FFE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057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D7061-63E2-1844-BA60-BA341E65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313859-9FC4-D64D-8BD3-B7D226F13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9CAFC5-BFEA-004D-8B14-2B9713778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AF45D9-4F14-0649-963C-D8A53377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AF5E2C-789F-A243-943B-304BECBE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939232-791E-0D44-A293-F5D87240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865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733F20-E7C4-AE4C-B375-442DA847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C46965-41AA-A945-92D9-7691E586D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D06275-2D9A-C243-B4F2-775BC0EFA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052A8-FBC7-D242-8E0F-63F1004DA5B6}" type="datetimeFigureOut">
              <a:rPr kumimoji="1" lang="zh-TW" altLang="en-US" smtClean="0"/>
              <a:t>2025/4/3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B27A7B-EACE-A541-A92A-40990B28A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95AF36-A096-9B4E-9E65-40AE93313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048C2-E75E-7446-BCF5-A44AE65803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009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mt3.research.microsoft.com/CISC2025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mt3.research.microsoft.com/CISC2025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3894" y="5826866"/>
            <a:ext cx="13336126" cy="736167"/>
            <a:chOff x="0" y="0"/>
            <a:chExt cx="5268593" cy="290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8593" cy="290832"/>
            </a:xfrm>
            <a:custGeom>
              <a:avLst/>
              <a:gdLst/>
              <a:ahLst/>
              <a:cxnLst/>
              <a:rect l="l" t="t" r="r" b="b"/>
              <a:pathLst>
                <a:path w="5268593" h="290832">
                  <a:moveTo>
                    <a:pt x="0" y="0"/>
                  </a:moveTo>
                  <a:lnTo>
                    <a:pt x="5268593" y="0"/>
                  </a:lnTo>
                  <a:lnTo>
                    <a:pt x="5268593" y="290832"/>
                  </a:lnTo>
                  <a:lnTo>
                    <a:pt x="0" y="290832"/>
                  </a:lnTo>
                  <a:close/>
                </a:path>
              </a:pathLst>
            </a:custGeom>
            <a:solidFill>
              <a:srgbClr val="DDDED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68593" cy="3289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8724318" y="3944181"/>
            <a:ext cx="2355261" cy="1083420"/>
          </a:xfrm>
          <a:custGeom>
            <a:avLst/>
            <a:gdLst/>
            <a:ahLst/>
            <a:cxnLst/>
            <a:rect l="l" t="t" r="r" b="b"/>
            <a:pathLst>
              <a:path w="3532892" h="1625130">
                <a:moveTo>
                  <a:pt x="0" y="0"/>
                </a:moveTo>
                <a:lnTo>
                  <a:pt x="3532892" y="0"/>
                </a:lnTo>
                <a:lnTo>
                  <a:pt x="3532892" y="1625131"/>
                </a:lnTo>
                <a:lnTo>
                  <a:pt x="0" y="1625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2291" y="717563"/>
            <a:ext cx="2678361" cy="27432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12421" y="1949463"/>
            <a:ext cx="9967159" cy="114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7"/>
              </a:lnSpc>
            </a:pPr>
            <a:r>
              <a:rPr lang="en-US" sz="6962" dirty="0" err="1">
                <a:solidFill>
                  <a:srgbClr val="000000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Fredoka"/>
              </a:rPr>
              <a:t>投稿操作指南</a:t>
            </a:r>
            <a:endParaRPr lang="en-US" sz="6962" dirty="0">
              <a:solidFill>
                <a:srgbClr val="000000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Fredok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93636" y="3269484"/>
            <a:ext cx="6604729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800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Paper Submission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1471" y="6004450"/>
            <a:ext cx="821364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Cryptology and Information Security Conference 2025 (CISC 2025)</a:t>
            </a:r>
            <a:endParaRPr lang="en-US" sz="2000" b="1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  <a:hlinkClick r:id="rId6" tooltip="https://cmt3.research.microsoft.com/CISC2025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軟體, 螢幕擷取畫面, 網頁 的圖片&#10;&#10;自動產生的描述">
            <a:extLst>
              <a:ext uri="{FF2B5EF4-FFF2-40B4-BE49-F238E27FC236}">
                <a16:creationId xmlns:a16="http://schemas.microsoft.com/office/drawing/2014/main" id="{612DE9D5-63D2-0944-911F-348AB2F9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338" y="1170871"/>
            <a:ext cx="9371525" cy="5947778"/>
          </a:xfrm>
          <a:prstGeom prst="rect">
            <a:avLst/>
          </a:prstGeom>
        </p:spPr>
      </p:pic>
      <p:sp>
        <p:nvSpPr>
          <p:cNvPr id="6" name="五邊形 5">
            <a:extLst>
              <a:ext uri="{FF2B5EF4-FFF2-40B4-BE49-F238E27FC236}">
                <a16:creationId xmlns:a16="http://schemas.microsoft.com/office/drawing/2014/main" id="{8BD5A4DA-0182-5540-AE61-BAEA4DCC2A94}"/>
              </a:ext>
            </a:extLst>
          </p:cNvPr>
          <p:cNvSpPr/>
          <p:nvPr/>
        </p:nvSpPr>
        <p:spPr>
          <a:xfrm>
            <a:off x="0" y="428622"/>
            <a:ext cx="3843338" cy="800100"/>
          </a:xfrm>
          <a:prstGeom prst="homePlate">
            <a:avLst/>
          </a:prstGeom>
          <a:solidFill>
            <a:srgbClr val="DD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0E71C86-DD9F-C14F-9192-DB890B5E2625}"/>
              </a:ext>
            </a:extLst>
          </p:cNvPr>
          <p:cNvSpPr txBox="1">
            <a:spLocks/>
          </p:cNvSpPr>
          <p:nvPr/>
        </p:nvSpPr>
        <p:spPr>
          <a:xfrm>
            <a:off x="838200" y="222246"/>
            <a:ext cx="659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>
                <a:latin typeface="Nunito" pitchFamily="2" charset="0"/>
              </a:rPr>
              <a:t>Confirm</a:t>
            </a:r>
            <a:endParaRPr kumimoji="1" lang="zh-TW" altLang="en-US" b="1" dirty="0">
              <a:latin typeface="Nunito" pitchFamily="2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4FBCCD-262D-804D-93C4-44E3FD4C5E72}"/>
              </a:ext>
            </a:extLst>
          </p:cNvPr>
          <p:cNvSpPr txBox="1"/>
          <p:nvPr/>
        </p:nvSpPr>
        <p:spPr>
          <a:xfrm>
            <a:off x="4489595" y="680447"/>
            <a:ext cx="6487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>
                <a:solidFill>
                  <a:schemeClr val="accent2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＊發送</a:t>
            </a:r>
            <a:r>
              <a:rPr kumimoji="1" lang="en-US" altLang="zh-TW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Email</a:t>
            </a:r>
            <a:r>
              <a:rPr kumimoji="1" lang="zh-TW" altLang="en-US" sz="2800" b="1" dirty="0">
                <a:solidFill>
                  <a:schemeClr val="accent2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給自己或所有作者確認訊息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7CE7678-06B4-F347-A2FD-CF62F3120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05"/>
          <a:stretch/>
        </p:blipFill>
        <p:spPr>
          <a:xfrm>
            <a:off x="8958774" y="1459953"/>
            <a:ext cx="3095263" cy="5140800"/>
          </a:xfrm>
          <a:prstGeom prst="rect">
            <a:avLst/>
          </a:prstGeom>
        </p:spPr>
      </p:pic>
      <p:sp>
        <p:nvSpPr>
          <p:cNvPr id="8" name="向右箭號 7">
            <a:extLst>
              <a:ext uri="{FF2B5EF4-FFF2-40B4-BE49-F238E27FC236}">
                <a16:creationId xmlns:a16="http://schemas.microsoft.com/office/drawing/2014/main" id="{28578710-0273-7B4E-ADC7-D3CD953A1538}"/>
              </a:ext>
            </a:extLst>
          </p:cNvPr>
          <p:cNvSpPr/>
          <p:nvPr/>
        </p:nvSpPr>
        <p:spPr>
          <a:xfrm rot="13125436">
            <a:off x="8485715" y="2533901"/>
            <a:ext cx="527596" cy="247411"/>
          </a:xfrm>
          <a:prstGeom prst="rightArrow">
            <a:avLst>
              <a:gd name="adj1" fmla="val 35946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AC819CE-C80E-5947-BE8A-023338A5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85" y="2015291"/>
            <a:ext cx="920674" cy="19451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FA4B19A-19A1-4B4F-B6A0-7AB25F502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631" y="3780182"/>
            <a:ext cx="5130800" cy="11595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5EAC31E-1577-3B4D-9C71-F4826E954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631" y="3021428"/>
            <a:ext cx="5130800" cy="1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0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軟體, 網頁, 網站 的圖片&#10;&#10;自動產生的描述">
            <a:extLst>
              <a:ext uri="{FF2B5EF4-FFF2-40B4-BE49-F238E27FC236}">
                <a16:creationId xmlns:a16="http://schemas.microsoft.com/office/drawing/2014/main" id="{51D1FF8F-463B-7742-AF87-5E0E416EE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635" y="1109106"/>
            <a:ext cx="9600730" cy="6093248"/>
          </a:xfrm>
        </p:spPr>
      </p:pic>
      <p:sp>
        <p:nvSpPr>
          <p:cNvPr id="6" name="五邊形 5">
            <a:extLst>
              <a:ext uri="{FF2B5EF4-FFF2-40B4-BE49-F238E27FC236}">
                <a16:creationId xmlns:a16="http://schemas.microsoft.com/office/drawing/2014/main" id="{32F3B3FA-05B2-494A-9EB2-A4A24CA86E3D}"/>
              </a:ext>
            </a:extLst>
          </p:cNvPr>
          <p:cNvSpPr/>
          <p:nvPr/>
        </p:nvSpPr>
        <p:spPr>
          <a:xfrm>
            <a:off x="0" y="428622"/>
            <a:ext cx="5660020" cy="800100"/>
          </a:xfrm>
          <a:prstGeom prst="homePlate">
            <a:avLst/>
          </a:prstGeom>
          <a:solidFill>
            <a:srgbClr val="DD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E774147-D1F6-D94C-A882-153A3659BD76}"/>
              </a:ext>
            </a:extLst>
          </p:cNvPr>
          <p:cNvSpPr txBox="1">
            <a:spLocks/>
          </p:cNvSpPr>
          <p:nvPr/>
        </p:nvSpPr>
        <p:spPr>
          <a:xfrm>
            <a:off x="838200" y="222246"/>
            <a:ext cx="659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>
                <a:latin typeface="Nunito" pitchFamily="2" charset="0"/>
              </a:rPr>
              <a:t>Edit Submission</a:t>
            </a:r>
            <a:endParaRPr kumimoji="1" lang="zh-TW" altLang="en-US" b="1" dirty="0">
              <a:latin typeface="Nunito" pitchFamily="2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BBEAEB-3412-5C45-B84D-E824930D6429}"/>
              </a:ext>
            </a:extLst>
          </p:cNvPr>
          <p:cNvSpPr txBox="1"/>
          <p:nvPr/>
        </p:nvSpPr>
        <p:spPr>
          <a:xfrm>
            <a:off x="6890080" y="4155730"/>
            <a:ext cx="2377574" cy="1706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編輯提交內容</a:t>
            </a:r>
            <a:endParaRPr kumimoji="1" lang="en-US" altLang="zh-TW" sz="2400" b="1" dirty="0">
              <a:solidFill>
                <a:schemeClr val="accent2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編輯</a:t>
            </a:r>
            <a:r>
              <a:rPr kumimoji="1" lang="en-US" altLang="zh-TW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Conflicts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刪除提交</a:t>
            </a:r>
            <a:endParaRPr kumimoji="1" lang="en-US" altLang="zh-TW" sz="2400" b="1" dirty="0">
              <a:solidFill>
                <a:schemeClr val="accent2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363925D5-E368-3C45-BA9C-EF90251DD791}"/>
              </a:ext>
            </a:extLst>
          </p:cNvPr>
          <p:cNvSpPr/>
          <p:nvPr/>
        </p:nvSpPr>
        <p:spPr>
          <a:xfrm rot="13125436">
            <a:off x="9469564" y="3888138"/>
            <a:ext cx="527596" cy="247411"/>
          </a:xfrm>
          <a:prstGeom prst="rightArrow">
            <a:avLst>
              <a:gd name="adj1" fmla="val 35946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C4C2CFD-D1CD-844F-9600-BAD02B97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80" y="3584713"/>
            <a:ext cx="2273300" cy="1655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76D4979-2EFE-CE46-A53F-EA6C6A993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654" y="1982161"/>
            <a:ext cx="920674" cy="1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0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284260" y="736506"/>
            <a:ext cx="2678361" cy="27432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4017541" y="0"/>
                </a:moveTo>
                <a:lnTo>
                  <a:pt x="0" y="0"/>
                </a:lnTo>
                <a:lnTo>
                  <a:pt x="0" y="4114800"/>
                </a:lnTo>
                <a:lnTo>
                  <a:pt x="4017541" y="4114800"/>
                </a:lnTo>
                <a:lnTo>
                  <a:pt x="40175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79649" y="2190060"/>
            <a:ext cx="783270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1"/>
              </a:lnSpc>
            </a:pPr>
            <a:r>
              <a:rPr lang="en-US" sz="8000" b="1" dirty="0">
                <a:solidFill>
                  <a:srgbClr val="000000"/>
                </a:solidFill>
                <a:latin typeface="Nunito" pitchFamily="2" charset="0"/>
                <a:ea typeface="Fredoka"/>
                <a:cs typeface="Fredoka"/>
                <a:sym typeface="Fredoka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303894" y="5826866"/>
            <a:ext cx="13336126" cy="736167"/>
            <a:chOff x="0" y="0"/>
            <a:chExt cx="5268593" cy="2908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8593" cy="290832"/>
            </a:xfrm>
            <a:custGeom>
              <a:avLst/>
              <a:gdLst/>
              <a:ahLst/>
              <a:cxnLst/>
              <a:rect l="l" t="t" r="r" b="b"/>
              <a:pathLst>
                <a:path w="5268593" h="290832">
                  <a:moveTo>
                    <a:pt x="0" y="0"/>
                  </a:moveTo>
                  <a:lnTo>
                    <a:pt x="5268593" y="0"/>
                  </a:lnTo>
                  <a:lnTo>
                    <a:pt x="5268593" y="290832"/>
                  </a:lnTo>
                  <a:lnTo>
                    <a:pt x="0" y="290832"/>
                  </a:lnTo>
                  <a:close/>
                </a:path>
              </a:pathLst>
            </a:custGeom>
            <a:solidFill>
              <a:srgbClr val="DDDED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8593" cy="3289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911666" y="1660439"/>
            <a:ext cx="1496459" cy="688371"/>
          </a:xfrm>
          <a:custGeom>
            <a:avLst/>
            <a:gdLst/>
            <a:ahLst/>
            <a:cxnLst/>
            <a:rect l="l" t="t" r="r" b="b"/>
            <a:pathLst>
              <a:path w="2244689" h="1032557">
                <a:moveTo>
                  <a:pt x="2244689" y="0"/>
                </a:moveTo>
                <a:lnTo>
                  <a:pt x="0" y="0"/>
                </a:lnTo>
                <a:lnTo>
                  <a:pt x="0" y="1032557"/>
                </a:lnTo>
                <a:lnTo>
                  <a:pt x="2244689" y="1032557"/>
                </a:lnTo>
                <a:lnTo>
                  <a:pt x="22446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21DE5E3-9995-8E41-BCB0-8B200E245E44}"/>
              </a:ext>
            </a:extLst>
          </p:cNvPr>
          <p:cNvSpPr txBox="1"/>
          <p:nvPr/>
        </p:nvSpPr>
        <p:spPr>
          <a:xfrm>
            <a:off x="2341471" y="6004450"/>
            <a:ext cx="821364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Cryptology and Information Security Conference 2025 (CISC 2025)</a:t>
            </a:r>
            <a:endParaRPr lang="en-US" sz="2000" b="1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  <a:hlinkClick r:id="rId6" tooltip="https://cmt3.research.microsoft.com/CISC2025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9B554B6-52B6-9848-BC12-59D4B7A849FB}"/>
              </a:ext>
            </a:extLst>
          </p:cNvPr>
          <p:cNvSpPr txBox="1"/>
          <p:nvPr/>
        </p:nvSpPr>
        <p:spPr>
          <a:xfrm>
            <a:off x="4061177" y="3448565"/>
            <a:ext cx="4069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Nunito" pitchFamily="2" charset="0"/>
              </a:rPr>
              <a:t>Complete submission！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五邊形 13">
            <a:extLst>
              <a:ext uri="{FF2B5EF4-FFF2-40B4-BE49-F238E27FC236}">
                <a16:creationId xmlns:a16="http://schemas.microsoft.com/office/drawing/2014/main" id="{31D31EAC-8469-6F45-BCFE-BBAC33A93A43}"/>
              </a:ext>
            </a:extLst>
          </p:cNvPr>
          <p:cNvSpPr/>
          <p:nvPr/>
        </p:nvSpPr>
        <p:spPr>
          <a:xfrm>
            <a:off x="0" y="428622"/>
            <a:ext cx="3529013" cy="800100"/>
          </a:xfrm>
          <a:prstGeom prst="homePlate">
            <a:avLst/>
          </a:prstGeom>
          <a:solidFill>
            <a:srgbClr val="DD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03162E-7D6E-964A-A7BB-3BEE7BDC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6"/>
            <a:ext cx="2405063" cy="1325563"/>
          </a:xfrm>
        </p:spPr>
        <p:txBody>
          <a:bodyPr/>
          <a:lstStyle/>
          <a:p>
            <a:r>
              <a:rPr kumimoji="1" lang="en-US" altLang="zh-TW" b="1" dirty="0">
                <a:latin typeface="Nunito" pitchFamily="2" charset="0"/>
              </a:rPr>
              <a:t>Register</a:t>
            </a:r>
            <a:endParaRPr kumimoji="1" lang="zh-TW" altLang="en-US" b="1" dirty="0">
              <a:latin typeface="Nunito" pitchFamily="2" charset="0"/>
            </a:endParaRPr>
          </a:p>
        </p:txBody>
      </p:sp>
      <p:pic>
        <p:nvPicPr>
          <p:cNvPr id="4" name="圖片 3" descr="一張含有 文字, 軟體, 網頁, 電腦圖示 的圖片&#10;&#10;自動產生的描述">
            <a:extLst>
              <a:ext uri="{FF2B5EF4-FFF2-40B4-BE49-F238E27FC236}">
                <a16:creationId xmlns:a16="http://schemas.microsoft.com/office/drawing/2014/main" id="{D3171BD8-ADD6-0E4E-9A76-EA950EA80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4" t="13751" r="6386" b="7962"/>
          <a:stretch/>
        </p:blipFill>
        <p:spPr>
          <a:xfrm>
            <a:off x="1785938" y="1934560"/>
            <a:ext cx="8380038" cy="4666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9FC63BC-ADCA-BF4A-87BB-03EA1600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083" y="1511178"/>
            <a:ext cx="8833833" cy="3143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" altLang="zh-TW" sz="2000" dirty="0"/>
              <a:t>https://cmt3.research.microsoft.com/User/</a:t>
            </a:r>
            <a:r>
              <a:rPr kumimoji="1" lang="en" altLang="zh-TW" sz="2000" dirty="0" err="1"/>
              <a:t>Login?ReturnUrl</a:t>
            </a:r>
            <a:r>
              <a:rPr kumimoji="1" lang="en" altLang="zh-TW" sz="2000" dirty="0"/>
              <a:t>=%2FConference%2FRecent</a:t>
            </a:r>
            <a:endParaRPr kumimoji="1" lang="zh-TW" altLang="en-US" sz="2000" dirty="0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BEDE322D-ABF6-2444-B6D4-0196F32D4CC7}"/>
              </a:ext>
            </a:extLst>
          </p:cNvPr>
          <p:cNvSpPr/>
          <p:nvPr/>
        </p:nvSpPr>
        <p:spPr>
          <a:xfrm rot="13887379">
            <a:off x="3638838" y="4277251"/>
            <a:ext cx="388860" cy="179114"/>
          </a:xfrm>
          <a:prstGeom prst="rightArrow">
            <a:avLst>
              <a:gd name="adj1" fmla="val 36030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535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軟體, 網頁, 網站 的圖片&#10;&#10;自動產生的描述">
            <a:extLst>
              <a:ext uri="{FF2B5EF4-FFF2-40B4-BE49-F238E27FC236}">
                <a16:creationId xmlns:a16="http://schemas.microsoft.com/office/drawing/2014/main" id="{D27A3CDD-84B5-D44A-A95C-7A0ED9B5D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60" t="13671" r="51535" b="36454"/>
          <a:stretch/>
        </p:blipFill>
        <p:spPr>
          <a:xfrm>
            <a:off x="850075" y="596114"/>
            <a:ext cx="4585538" cy="326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內容版面配置區 5" descr="一張含有 文字, 軟體, 電腦, 作業系統 的圖片&#10;&#10;自動產生的描述">
            <a:extLst>
              <a:ext uri="{FF2B5EF4-FFF2-40B4-BE49-F238E27FC236}">
                <a16:creationId xmlns:a16="http://schemas.microsoft.com/office/drawing/2014/main" id="{FA5F1784-E245-4B47-BEA9-D9A1AC23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" t="54822" r="51535"/>
          <a:stretch/>
        </p:blipFill>
        <p:spPr>
          <a:xfrm>
            <a:off x="6210795" y="1072800"/>
            <a:ext cx="4889500" cy="3159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內容版面配置區 5" descr="一張含有 文字, 軟體, 電腦, 網頁 的圖片&#10;&#10;自動產生的描述">
            <a:extLst>
              <a:ext uri="{FF2B5EF4-FFF2-40B4-BE49-F238E27FC236}">
                <a16:creationId xmlns:a16="http://schemas.microsoft.com/office/drawing/2014/main" id="{C92DA3C8-7C09-8142-A303-492122823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4" t="37150" r="35786" b="8021"/>
          <a:stretch/>
        </p:blipFill>
        <p:spPr>
          <a:xfrm>
            <a:off x="6210793" y="3633849"/>
            <a:ext cx="4889501" cy="2838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內容版面配置區 5" descr="一張含有 文字, 軟體, 電腦, 作業系統 的圖片&#10;&#10;自動產生的描述">
            <a:extLst>
              <a:ext uri="{FF2B5EF4-FFF2-40B4-BE49-F238E27FC236}">
                <a16:creationId xmlns:a16="http://schemas.microsoft.com/office/drawing/2014/main" id="{FED9EE75-3E22-8646-B3E4-3D41E6F97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9" t="13331" r="51536" b="45184"/>
          <a:stretch/>
        </p:blipFill>
        <p:spPr>
          <a:xfrm>
            <a:off x="850075" y="3753173"/>
            <a:ext cx="4585537" cy="271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83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網頁, 電腦圖示 的圖片&#10;&#10;自動產生的描述">
            <a:extLst>
              <a:ext uri="{FF2B5EF4-FFF2-40B4-BE49-F238E27FC236}">
                <a16:creationId xmlns:a16="http://schemas.microsoft.com/office/drawing/2014/main" id="{2ED81011-D8D1-2649-8703-E2956C03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06" y="1547809"/>
            <a:ext cx="8633217" cy="5479200"/>
          </a:xfrm>
          <a:prstGeom prst="rect">
            <a:avLst/>
          </a:prstGeom>
        </p:spPr>
      </p:pic>
      <p:sp>
        <p:nvSpPr>
          <p:cNvPr id="10" name="五邊形 9">
            <a:extLst>
              <a:ext uri="{FF2B5EF4-FFF2-40B4-BE49-F238E27FC236}">
                <a16:creationId xmlns:a16="http://schemas.microsoft.com/office/drawing/2014/main" id="{BD5F1CDB-7846-0E47-8DE7-5E6380E1ACCC}"/>
              </a:ext>
            </a:extLst>
          </p:cNvPr>
          <p:cNvSpPr/>
          <p:nvPr/>
        </p:nvSpPr>
        <p:spPr>
          <a:xfrm>
            <a:off x="0" y="428622"/>
            <a:ext cx="3529013" cy="800100"/>
          </a:xfrm>
          <a:prstGeom prst="homePlate">
            <a:avLst/>
          </a:prstGeom>
          <a:solidFill>
            <a:srgbClr val="DD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43251E6-2779-AB41-BC31-55A2C317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6"/>
            <a:ext cx="2405063" cy="1325563"/>
          </a:xfrm>
        </p:spPr>
        <p:txBody>
          <a:bodyPr/>
          <a:lstStyle/>
          <a:p>
            <a:r>
              <a:rPr kumimoji="1" lang="en-US" altLang="zh-TW" b="1" dirty="0">
                <a:latin typeface="Nunito" pitchFamily="2" charset="0"/>
              </a:rPr>
              <a:t>Login</a:t>
            </a:r>
            <a:endParaRPr kumimoji="1" lang="zh-TW" altLang="en-US" b="1" dirty="0">
              <a:latin typeface="Nunito" pitchFamily="2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8CE9541-3B32-4043-B851-1067A22F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932" y="2373002"/>
            <a:ext cx="812800" cy="369570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47184C07-2360-004A-BEE0-9ED5D97DA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083" y="1375710"/>
            <a:ext cx="8833833" cy="3143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" altLang="zh-TW" sz="2000" dirty="0"/>
              <a:t>https://cmt3.research.microsoft.com/User/</a:t>
            </a:r>
            <a:r>
              <a:rPr kumimoji="1" lang="en" altLang="zh-TW" sz="2000" dirty="0" err="1"/>
              <a:t>Login?ReturnUrl</a:t>
            </a:r>
            <a:r>
              <a:rPr kumimoji="1" lang="en" altLang="zh-TW" sz="2000" dirty="0"/>
              <a:t>=%2FConference%2FRecent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726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軟體, 網頁, 網站 的圖片&#10;&#10;自動產生的描述">
            <a:extLst>
              <a:ext uri="{FF2B5EF4-FFF2-40B4-BE49-F238E27FC236}">
                <a16:creationId xmlns:a16="http://schemas.microsoft.com/office/drawing/2014/main" id="{19069364-775D-EC4F-B115-94E511949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" t="13659" b="-2"/>
          <a:stretch/>
        </p:blipFill>
        <p:spPr>
          <a:xfrm>
            <a:off x="564443" y="1632858"/>
            <a:ext cx="7153469" cy="407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內容版面配置區 4" descr="一張含有 軟體, 文字, 網頁, 電腦圖示 的圖片&#10;&#10;自動產生的描述">
            <a:extLst>
              <a:ext uri="{FF2B5EF4-FFF2-40B4-BE49-F238E27FC236}">
                <a16:creationId xmlns:a16="http://schemas.microsoft.com/office/drawing/2014/main" id="{F5C935BC-A4E7-2E4A-81A0-995765884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7" t="13723" r="3785" b="38582"/>
          <a:stretch/>
        </p:blipFill>
        <p:spPr>
          <a:xfrm>
            <a:off x="4425244" y="3803560"/>
            <a:ext cx="7292623" cy="238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373E8CD-3F12-B145-AA66-B0B097122379}"/>
              </a:ext>
            </a:extLst>
          </p:cNvPr>
          <p:cNvSpPr txBox="1"/>
          <p:nvPr/>
        </p:nvSpPr>
        <p:spPr>
          <a:xfrm>
            <a:off x="8075043" y="1632858"/>
            <a:ext cx="3144451" cy="1689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2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點選</a:t>
            </a:r>
            <a:r>
              <a:rPr kumimoji="1" lang="en-US" altLang="zh-TW" sz="2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All conferences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2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輸入 </a:t>
            </a:r>
            <a:r>
              <a:rPr kumimoji="1" lang="en-US" altLang="zh-TW" sz="2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“cisc2025”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2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點選會議名稱</a:t>
            </a: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003B657C-DAB3-2942-8413-3EA569E98F0C}"/>
              </a:ext>
            </a:extLst>
          </p:cNvPr>
          <p:cNvSpPr/>
          <p:nvPr/>
        </p:nvSpPr>
        <p:spPr>
          <a:xfrm rot="19676021">
            <a:off x="3747190" y="4658707"/>
            <a:ext cx="947651" cy="224905"/>
          </a:xfrm>
          <a:prstGeom prst="rightArrow">
            <a:avLst>
              <a:gd name="adj1" fmla="val 35946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五邊形 29">
            <a:extLst>
              <a:ext uri="{FF2B5EF4-FFF2-40B4-BE49-F238E27FC236}">
                <a16:creationId xmlns:a16="http://schemas.microsoft.com/office/drawing/2014/main" id="{665C257E-94C8-7549-AEA2-00C5DFBAA2CD}"/>
              </a:ext>
            </a:extLst>
          </p:cNvPr>
          <p:cNvSpPr/>
          <p:nvPr/>
        </p:nvSpPr>
        <p:spPr>
          <a:xfrm>
            <a:off x="0" y="428622"/>
            <a:ext cx="7715250" cy="800100"/>
          </a:xfrm>
          <a:prstGeom prst="homePlate">
            <a:avLst/>
          </a:prstGeom>
          <a:solidFill>
            <a:srgbClr val="DD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E9F6B5E5-6837-9945-A2DA-8DAFAF838C47}"/>
              </a:ext>
            </a:extLst>
          </p:cNvPr>
          <p:cNvSpPr txBox="1">
            <a:spLocks/>
          </p:cNvSpPr>
          <p:nvPr/>
        </p:nvSpPr>
        <p:spPr>
          <a:xfrm>
            <a:off x="838200" y="222246"/>
            <a:ext cx="659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>
                <a:latin typeface="Nunito" pitchFamily="2" charset="0"/>
              </a:rPr>
              <a:t>Create New Submission</a:t>
            </a:r>
            <a:endParaRPr kumimoji="1" lang="zh-TW" altLang="en-US" b="1" dirty="0">
              <a:latin typeface="Nunito" pitchFamily="2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36157198-CB87-2B4D-B042-83AE6D99AB02}"/>
              </a:ext>
            </a:extLst>
          </p:cNvPr>
          <p:cNvSpPr/>
          <p:nvPr/>
        </p:nvSpPr>
        <p:spPr>
          <a:xfrm rot="19676021">
            <a:off x="1184852" y="2330297"/>
            <a:ext cx="411209" cy="164053"/>
          </a:xfrm>
          <a:prstGeom prst="rightArrow">
            <a:avLst>
              <a:gd name="adj1" fmla="val 35946"/>
              <a:gd name="adj2" fmla="val 58852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7997839B-0CBC-7A44-82EC-DB2B37F9FB99}"/>
              </a:ext>
            </a:extLst>
          </p:cNvPr>
          <p:cNvSpPr/>
          <p:nvPr/>
        </p:nvSpPr>
        <p:spPr>
          <a:xfrm rot="19676021">
            <a:off x="291756" y="2821657"/>
            <a:ext cx="489492" cy="189206"/>
          </a:xfrm>
          <a:prstGeom prst="rightArrow">
            <a:avLst>
              <a:gd name="adj1" fmla="val 35946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框架 33">
            <a:extLst>
              <a:ext uri="{FF2B5EF4-FFF2-40B4-BE49-F238E27FC236}">
                <a16:creationId xmlns:a16="http://schemas.microsoft.com/office/drawing/2014/main" id="{96618B87-1270-AF48-8B83-E9558F3B0093}"/>
              </a:ext>
            </a:extLst>
          </p:cNvPr>
          <p:cNvSpPr/>
          <p:nvPr/>
        </p:nvSpPr>
        <p:spPr>
          <a:xfrm>
            <a:off x="6270171" y="2066257"/>
            <a:ext cx="1100447" cy="319087"/>
          </a:xfrm>
          <a:prstGeom prst="frame">
            <a:avLst>
              <a:gd name="adj1" fmla="val 7991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BCCF8D32-7E79-7D48-9564-1D0F4D54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607" y="1686389"/>
            <a:ext cx="648452" cy="1370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E2B29A77-56BB-9E46-ADD4-2A9CEACD8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819" y="3856962"/>
            <a:ext cx="552788" cy="1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五邊形 30">
            <a:extLst>
              <a:ext uri="{FF2B5EF4-FFF2-40B4-BE49-F238E27FC236}">
                <a16:creationId xmlns:a16="http://schemas.microsoft.com/office/drawing/2014/main" id="{780F450B-DC73-3149-B622-D5FA9857E1D4}"/>
              </a:ext>
            </a:extLst>
          </p:cNvPr>
          <p:cNvSpPr/>
          <p:nvPr/>
        </p:nvSpPr>
        <p:spPr>
          <a:xfrm>
            <a:off x="0" y="428622"/>
            <a:ext cx="3843338" cy="800100"/>
          </a:xfrm>
          <a:prstGeom prst="homePlate">
            <a:avLst/>
          </a:prstGeom>
          <a:solidFill>
            <a:srgbClr val="DD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7F1972-E44A-6942-AB40-C7FC4B21ED75}"/>
              </a:ext>
            </a:extLst>
          </p:cNvPr>
          <p:cNvSpPr txBox="1"/>
          <p:nvPr/>
        </p:nvSpPr>
        <p:spPr>
          <a:xfrm>
            <a:off x="391475" y="29798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論文標題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00CC526-9B10-704B-9090-567A797C84ED}"/>
              </a:ext>
            </a:extLst>
          </p:cNvPr>
          <p:cNvSpPr txBox="1"/>
          <p:nvPr/>
        </p:nvSpPr>
        <p:spPr>
          <a:xfrm>
            <a:off x="391475" y="3441520"/>
            <a:ext cx="162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論文摘要</a:t>
            </a:r>
            <a:endParaRPr kumimoji="1" lang="en-US" altLang="zh-TW" sz="24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r>
              <a:rPr kumimoji="1" lang="en-US" altLang="zh-TW" sz="2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24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限</a:t>
            </a:r>
            <a:r>
              <a:rPr kumimoji="1" lang="en-US" altLang="zh-TW" sz="2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2000</a:t>
            </a:r>
            <a:r>
              <a:rPr kumimoji="1" lang="zh-TW" altLang="en-US" sz="24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字</a:t>
            </a:r>
            <a:r>
              <a:rPr kumimoji="1" lang="en-US" altLang="zh-TW" sz="2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)</a:t>
            </a:r>
            <a:endParaRPr kumimoji="1" lang="zh-TW" altLang="en-US" sz="2400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2740859A-7AD0-014E-AA2B-E85ADC282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821"/>
          <a:stretch/>
        </p:blipFill>
        <p:spPr>
          <a:xfrm>
            <a:off x="1775689" y="1468071"/>
            <a:ext cx="10013277" cy="5476732"/>
          </a:xfr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068E285-AED9-7844-83BA-7FAB7F6334D4}"/>
              </a:ext>
            </a:extLst>
          </p:cNvPr>
          <p:cNvCxnSpPr>
            <a:cxnSpLocks/>
          </p:cNvCxnSpPr>
          <p:nvPr/>
        </p:nvCxnSpPr>
        <p:spPr>
          <a:xfrm>
            <a:off x="1871659" y="3210687"/>
            <a:ext cx="971550" cy="0"/>
          </a:xfrm>
          <a:prstGeom prst="line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C04D869-95CF-1D48-AF4C-11D3D732652A}"/>
              </a:ext>
            </a:extLst>
          </p:cNvPr>
          <p:cNvCxnSpPr>
            <a:cxnSpLocks/>
          </p:cNvCxnSpPr>
          <p:nvPr/>
        </p:nvCxnSpPr>
        <p:spPr>
          <a:xfrm>
            <a:off x="1871659" y="3672352"/>
            <a:ext cx="971550" cy="0"/>
          </a:xfrm>
          <a:prstGeom prst="line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>
            <a:extLst>
              <a:ext uri="{FF2B5EF4-FFF2-40B4-BE49-F238E27FC236}">
                <a16:creationId xmlns:a16="http://schemas.microsoft.com/office/drawing/2014/main" id="{0AB8AF40-0DCC-894B-B7AC-A824F925B0B0}"/>
              </a:ext>
            </a:extLst>
          </p:cNvPr>
          <p:cNvSpPr txBox="1">
            <a:spLocks/>
          </p:cNvSpPr>
          <p:nvPr/>
        </p:nvSpPr>
        <p:spPr>
          <a:xfrm>
            <a:off x="838200" y="222246"/>
            <a:ext cx="659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 err="1">
                <a:latin typeface="Nunito" pitchFamily="2" charset="0"/>
              </a:rPr>
              <a:t>Abstrac</a:t>
            </a:r>
            <a:r>
              <a:rPr kumimoji="1" lang="en-US" altLang="zh-TW" sz="800" b="1" dirty="0">
                <a:latin typeface="Nunito" pitchFamily="2" charset="0"/>
              </a:rPr>
              <a:t> </a:t>
            </a:r>
            <a:r>
              <a:rPr kumimoji="1" lang="en-US" altLang="zh-TW" b="1" dirty="0">
                <a:latin typeface="Nunito" pitchFamily="2" charset="0"/>
              </a:rPr>
              <a:t>t</a:t>
            </a:r>
            <a:endParaRPr kumimoji="1" lang="zh-TW" altLang="en-US" b="1" dirty="0">
              <a:latin typeface="Nunito" pitchFamily="2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5E5B8E3-51EF-C145-9A4E-64043B8C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837" y="1547809"/>
            <a:ext cx="648452" cy="1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3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8EEA101-6ABA-DE4E-8165-46FA285A2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65"/>
          <a:stretch/>
        </p:blipFill>
        <p:spPr>
          <a:xfrm>
            <a:off x="71745" y="4986931"/>
            <a:ext cx="12048509" cy="1556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F8794159-8B21-6043-BF51-4CDB9D6E952A}"/>
              </a:ext>
            </a:extLst>
          </p:cNvPr>
          <p:cNvGrpSpPr/>
          <p:nvPr/>
        </p:nvGrpSpPr>
        <p:grpSpPr>
          <a:xfrm>
            <a:off x="71745" y="1419404"/>
            <a:ext cx="12048509" cy="2948316"/>
            <a:chOff x="71745" y="1419404"/>
            <a:chExt cx="12048509" cy="2948316"/>
          </a:xfrm>
        </p:grpSpPr>
        <p:pic>
          <p:nvPicPr>
            <p:cNvPr id="8" name="圖片 7" descr="一張含有 文字, 字型, 行, 螢幕擷取畫面 的圖片&#10;&#10;自動產生的描述">
              <a:extLst>
                <a:ext uri="{FF2B5EF4-FFF2-40B4-BE49-F238E27FC236}">
                  <a16:creationId xmlns:a16="http://schemas.microsoft.com/office/drawing/2014/main" id="{B7ED87D9-281B-2A4A-AAD7-AAD9F4EBB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" y="1419404"/>
              <a:ext cx="12048509" cy="18749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2F56936-8931-F046-B4A5-C81EC45B1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000" r="1176"/>
            <a:stretch/>
          </p:blipFill>
          <p:spPr>
            <a:xfrm>
              <a:off x="71745" y="3501886"/>
              <a:ext cx="12048509" cy="8658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" name="五邊形 14">
            <a:extLst>
              <a:ext uri="{FF2B5EF4-FFF2-40B4-BE49-F238E27FC236}">
                <a16:creationId xmlns:a16="http://schemas.microsoft.com/office/drawing/2014/main" id="{06D24346-D6AC-DA4A-9CB7-65E28CB82522}"/>
              </a:ext>
            </a:extLst>
          </p:cNvPr>
          <p:cNvSpPr/>
          <p:nvPr/>
        </p:nvSpPr>
        <p:spPr>
          <a:xfrm>
            <a:off x="0" y="428622"/>
            <a:ext cx="3529013" cy="800100"/>
          </a:xfrm>
          <a:prstGeom prst="homePlate">
            <a:avLst/>
          </a:prstGeom>
          <a:solidFill>
            <a:srgbClr val="DD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7530436F-5BB2-0742-8A31-CA19F76E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6"/>
            <a:ext cx="2405063" cy="1325563"/>
          </a:xfrm>
        </p:spPr>
        <p:txBody>
          <a:bodyPr/>
          <a:lstStyle/>
          <a:p>
            <a:r>
              <a:rPr kumimoji="1" lang="en-US" altLang="zh-TW" b="1" dirty="0">
                <a:latin typeface="Nunito" pitchFamily="2" charset="0"/>
              </a:rPr>
              <a:t>Author</a:t>
            </a:r>
            <a:endParaRPr kumimoji="1" lang="zh-TW" altLang="en-US" b="1" dirty="0">
              <a:latin typeface="Nunito" pitchFamily="2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CBD3A5-8943-254A-8C9D-114F0DE5E279}"/>
              </a:ext>
            </a:extLst>
          </p:cNvPr>
          <p:cNvSpPr txBox="1"/>
          <p:nvPr/>
        </p:nvSpPr>
        <p:spPr>
          <a:xfrm>
            <a:off x="1775414" y="143848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>
                <a:solidFill>
                  <a:schemeClr val="accent2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＊新增共同作者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F819235-0BE6-8B43-868E-5EA304B03071}"/>
              </a:ext>
            </a:extLst>
          </p:cNvPr>
          <p:cNvSpPr/>
          <p:nvPr/>
        </p:nvSpPr>
        <p:spPr>
          <a:xfrm rot="13887379">
            <a:off x="535640" y="3187639"/>
            <a:ext cx="388860" cy="179114"/>
          </a:xfrm>
          <a:prstGeom prst="rightArrow">
            <a:avLst>
              <a:gd name="adj1" fmla="val 36030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7A7912C5-B995-C64F-B9D8-08DFE25DCA5B}"/>
              </a:ext>
            </a:extLst>
          </p:cNvPr>
          <p:cNvSpPr/>
          <p:nvPr/>
        </p:nvSpPr>
        <p:spPr>
          <a:xfrm rot="13887379">
            <a:off x="3638838" y="4277251"/>
            <a:ext cx="388860" cy="179114"/>
          </a:xfrm>
          <a:prstGeom prst="rightArrow">
            <a:avLst>
              <a:gd name="adj1" fmla="val 36030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18DEF4A-71B0-1342-822A-C9965584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49" y="2441076"/>
            <a:ext cx="2006600" cy="2522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42C2D36-1966-2E4D-BF85-D9A1A9376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589" y="2449389"/>
            <a:ext cx="1012811" cy="25224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57BF008-3D12-3D4C-B145-167688E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466015"/>
            <a:ext cx="1012811" cy="25224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C2A0B5A-127F-0740-9D17-5D61EFF61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49" y="5419518"/>
            <a:ext cx="2006600" cy="25224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2FCBB34-DAD8-184A-AE43-8329B52B0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541" y="5419518"/>
            <a:ext cx="1283804" cy="25224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4A29C59-9AD0-B144-99E6-B436DC5CA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5386268"/>
            <a:ext cx="1012811" cy="25224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859D7296-7C22-2C49-B1D5-490914B23743}"/>
              </a:ext>
            </a:extLst>
          </p:cNvPr>
          <p:cNvSpPr txBox="1"/>
          <p:nvPr/>
        </p:nvSpPr>
        <p:spPr>
          <a:xfrm>
            <a:off x="67254" y="447320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>
                <a:solidFill>
                  <a:schemeClr val="accent2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＊選擇主要聯絡人</a:t>
            </a:r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870D44DC-C899-AD48-80B4-849D727568A8}"/>
              </a:ext>
            </a:extLst>
          </p:cNvPr>
          <p:cNvSpPr/>
          <p:nvPr/>
        </p:nvSpPr>
        <p:spPr>
          <a:xfrm rot="13887379">
            <a:off x="701966" y="5630709"/>
            <a:ext cx="388860" cy="179114"/>
          </a:xfrm>
          <a:prstGeom prst="rightArrow">
            <a:avLst>
              <a:gd name="adj1" fmla="val 36030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14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A12C9C2-C5B4-6C40-AA8C-E518457D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4059022"/>
            <a:ext cx="11517086" cy="2576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E95887A-2955-0242-BDEF-1BF5859CDD6C}"/>
              </a:ext>
            </a:extLst>
          </p:cNvPr>
          <p:cNvSpPr txBox="1"/>
          <p:nvPr/>
        </p:nvSpPr>
        <p:spPr>
          <a:xfrm>
            <a:off x="4819178" y="4013866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chemeClr val="accent2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＊可以提交標題與摘要而無需上傳文件</a:t>
            </a:r>
            <a:endParaRPr kumimoji="1" lang="en-US" altLang="zh-TW" sz="2400" b="1" dirty="0">
              <a:solidFill>
                <a:schemeClr val="accent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r>
              <a:rPr kumimoji="1" lang="zh-TW" altLang="en-US" sz="2400" b="1" dirty="0">
                <a:solidFill>
                  <a:schemeClr val="accent2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＊文件可於截止截止日期前隨時上傳修改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9824D2-E7B4-7640-89E3-55AEC20BB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6" y="1437883"/>
            <a:ext cx="11517085" cy="1991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五邊形 8">
            <a:extLst>
              <a:ext uri="{FF2B5EF4-FFF2-40B4-BE49-F238E27FC236}">
                <a16:creationId xmlns:a16="http://schemas.microsoft.com/office/drawing/2014/main" id="{3C308DE0-6E79-2B46-B932-EB592248C8AA}"/>
              </a:ext>
            </a:extLst>
          </p:cNvPr>
          <p:cNvSpPr/>
          <p:nvPr/>
        </p:nvSpPr>
        <p:spPr>
          <a:xfrm>
            <a:off x="0" y="428622"/>
            <a:ext cx="6748041" cy="800100"/>
          </a:xfrm>
          <a:prstGeom prst="homePlate">
            <a:avLst/>
          </a:prstGeom>
          <a:solidFill>
            <a:srgbClr val="DD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A7EE737-EB20-5C40-9FAF-A6197482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6"/>
            <a:ext cx="5783826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 err="1">
                <a:latin typeface="Nunito" pitchFamily="2" charset="0"/>
              </a:rPr>
              <a:t>Subjec</a:t>
            </a:r>
            <a:r>
              <a:rPr kumimoji="1" lang="zh-TW" altLang="en-US" sz="800" b="1" dirty="0">
                <a:latin typeface="Nunito" pitchFamily="2" charset="0"/>
              </a:rPr>
              <a:t> </a:t>
            </a:r>
            <a:r>
              <a:rPr kumimoji="1" lang="en-US" altLang="zh-TW" b="1" dirty="0">
                <a:latin typeface="Nunito" pitchFamily="2" charset="0"/>
              </a:rPr>
              <a:t>t Areas</a:t>
            </a:r>
            <a:r>
              <a:rPr kumimoji="1" lang="zh-TW" altLang="en-US" b="1" dirty="0">
                <a:latin typeface="Nunito" pitchFamily="2" charset="0"/>
              </a:rPr>
              <a:t> </a:t>
            </a:r>
            <a:r>
              <a:rPr kumimoji="1" lang="en-US" altLang="zh-TW" b="1" dirty="0">
                <a:latin typeface="Nunito" pitchFamily="2" charset="0"/>
              </a:rPr>
              <a:t>&amp; File</a:t>
            </a:r>
            <a:endParaRPr kumimoji="1" lang="zh-TW" altLang="en-US" b="1" dirty="0">
              <a:latin typeface="Nunito" pitchFamily="2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A5F92E-9FD9-5A4F-8388-63034CE7BCA2}"/>
              </a:ext>
            </a:extLst>
          </p:cNvPr>
          <p:cNvSpPr txBox="1"/>
          <p:nvPr/>
        </p:nvSpPr>
        <p:spPr>
          <a:xfrm>
            <a:off x="1606124" y="1185343"/>
            <a:ext cx="3775393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chemeClr val="accent2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＊選擇投稿的相關領域</a:t>
            </a:r>
            <a:endParaRPr kumimoji="1" lang="en-US" altLang="zh-TW" sz="2800" b="1" dirty="0">
              <a:solidFill>
                <a:schemeClr val="accent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C1D86CA0-0820-4A44-81E5-B9EE720CDD97}"/>
              </a:ext>
            </a:extLst>
          </p:cNvPr>
          <p:cNvSpPr/>
          <p:nvPr/>
        </p:nvSpPr>
        <p:spPr>
          <a:xfrm rot="19676021">
            <a:off x="1557464" y="6285036"/>
            <a:ext cx="784594" cy="320618"/>
          </a:xfrm>
          <a:prstGeom prst="rightArrow">
            <a:avLst>
              <a:gd name="adj1" fmla="val 41993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D3CFAC8C-029A-4148-821D-66B0A60AB8DC}"/>
              </a:ext>
            </a:extLst>
          </p:cNvPr>
          <p:cNvSpPr/>
          <p:nvPr/>
        </p:nvSpPr>
        <p:spPr>
          <a:xfrm rot="13125436">
            <a:off x="6756107" y="5559336"/>
            <a:ext cx="527596" cy="247411"/>
          </a:xfrm>
          <a:prstGeom prst="rightArrow">
            <a:avLst>
              <a:gd name="adj1" fmla="val 35946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22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8EC67F16-0490-BC4A-B088-DB1A6AA84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" y="1371769"/>
            <a:ext cx="8327044" cy="5284883"/>
          </a:xfrm>
        </p:spPr>
      </p:pic>
      <p:sp>
        <p:nvSpPr>
          <p:cNvPr id="7" name="五邊形 6">
            <a:extLst>
              <a:ext uri="{FF2B5EF4-FFF2-40B4-BE49-F238E27FC236}">
                <a16:creationId xmlns:a16="http://schemas.microsoft.com/office/drawing/2014/main" id="{638FA3B1-F058-FD45-86EB-2CC38083F15F}"/>
              </a:ext>
            </a:extLst>
          </p:cNvPr>
          <p:cNvSpPr/>
          <p:nvPr/>
        </p:nvSpPr>
        <p:spPr>
          <a:xfrm>
            <a:off x="0" y="428622"/>
            <a:ext cx="6713316" cy="800100"/>
          </a:xfrm>
          <a:prstGeom prst="homePlate">
            <a:avLst/>
          </a:prstGeom>
          <a:solidFill>
            <a:srgbClr val="DD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BEF8793-3ABB-8D47-B7BB-6D67195EB1AF}"/>
              </a:ext>
            </a:extLst>
          </p:cNvPr>
          <p:cNvSpPr txBox="1">
            <a:spLocks/>
          </p:cNvSpPr>
          <p:nvPr/>
        </p:nvSpPr>
        <p:spPr>
          <a:xfrm>
            <a:off x="838200" y="222246"/>
            <a:ext cx="659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>
                <a:latin typeface="Nunito" pitchFamily="2" charset="0"/>
              </a:rPr>
              <a:t>Conflicts of Interest</a:t>
            </a:r>
            <a:endParaRPr kumimoji="1" lang="zh-TW" altLang="en-US" b="1" dirty="0">
              <a:latin typeface="Nunito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7BD35-CF1C-5E49-BFEF-92FE65E713FB}"/>
              </a:ext>
            </a:extLst>
          </p:cNvPr>
          <p:cNvSpPr txBox="1"/>
          <p:nvPr/>
        </p:nvSpPr>
        <p:spPr>
          <a:xfrm>
            <a:off x="8235388" y="2370905"/>
            <a:ext cx="4137949" cy="2536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確認與四位委員是否為以下五種關係</a:t>
            </a: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是共同作者</a:t>
            </a: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是／曾是同事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過去兩年內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是／曾是合作研究者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過去兩年內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我是／曾是主要論文指導教授</a:t>
            </a: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是親戚或朋友</a:t>
            </a:r>
            <a:endParaRPr lang="zh-TW" altLang="en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2" name="框架 11">
            <a:extLst>
              <a:ext uri="{FF2B5EF4-FFF2-40B4-BE49-F238E27FC236}">
                <a16:creationId xmlns:a16="http://schemas.microsoft.com/office/drawing/2014/main" id="{A5A300E5-1EFC-424F-B799-BDB8DCD4276F}"/>
              </a:ext>
            </a:extLst>
          </p:cNvPr>
          <p:cNvSpPr/>
          <p:nvPr/>
        </p:nvSpPr>
        <p:spPr>
          <a:xfrm>
            <a:off x="5703728" y="4044274"/>
            <a:ext cx="2105086" cy="964696"/>
          </a:xfrm>
          <a:prstGeom prst="frame">
            <a:avLst>
              <a:gd name="adj1" fmla="val 4636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7EDF7A0F-3B1A-D24E-9B58-4FD972995C5B}"/>
              </a:ext>
            </a:extLst>
          </p:cNvPr>
          <p:cNvSpPr/>
          <p:nvPr/>
        </p:nvSpPr>
        <p:spPr>
          <a:xfrm rot="13125436">
            <a:off x="7642255" y="4061985"/>
            <a:ext cx="527596" cy="235115"/>
          </a:xfrm>
          <a:prstGeom prst="rightArrow">
            <a:avLst>
              <a:gd name="adj1" fmla="val 35946"/>
              <a:gd name="adj2" fmla="val 9654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F974496-277F-DC46-B641-A4C50569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71" y="2159540"/>
            <a:ext cx="920674" cy="1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79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</TotalTime>
  <Words>209</Words>
  <Application>Microsoft Macintosh PowerPoint</Application>
  <PresentationFormat>寬螢幕</PresentationFormat>
  <Paragraphs>38</Paragraphs>
  <Slides>12</Slides>
  <Notes>0</Notes>
  <HiddenSlides>2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DFKai-SB</vt:lpstr>
      <vt:lpstr>Arial</vt:lpstr>
      <vt:lpstr>Calibri</vt:lpstr>
      <vt:lpstr>Calibri Light</vt:lpstr>
      <vt:lpstr>Nunito</vt:lpstr>
      <vt:lpstr>Nunito Bold</vt:lpstr>
      <vt:lpstr>Times New Roman</vt:lpstr>
      <vt:lpstr>Office 佈景主題</vt:lpstr>
      <vt:lpstr>PowerPoint 簡報</vt:lpstr>
      <vt:lpstr>Register</vt:lpstr>
      <vt:lpstr>PowerPoint 簡報</vt:lpstr>
      <vt:lpstr>Login</vt:lpstr>
      <vt:lpstr>PowerPoint 簡報</vt:lpstr>
      <vt:lpstr>PowerPoint 簡報</vt:lpstr>
      <vt:lpstr>Author</vt:lpstr>
      <vt:lpstr>Subjec t Areas &amp; File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黃亭蓉</dc:creator>
  <cp:lastModifiedBy>黃亭蓉</cp:lastModifiedBy>
  <cp:revision>1</cp:revision>
  <dcterms:created xsi:type="dcterms:W3CDTF">2025-04-03T10:11:10Z</dcterms:created>
  <dcterms:modified xsi:type="dcterms:W3CDTF">2025-04-07T06:42:04Z</dcterms:modified>
</cp:coreProperties>
</file>